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Barlow Light" panose="00000400000000000000" pitchFamily="2" charset="0"/>
      <p:regular r:id="rId12"/>
    </p:embeddedFont>
    <p:embeddedFont>
      <p:font typeface="Montserrat" panose="00000500000000000000" pitchFamily="2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harika appikonda" initials="na" lastIdx="1" clrIdx="0">
    <p:extLst>
      <p:ext uri="{19B8F6BF-5375-455C-9EA6-DF929625EA0E}">
        <p15:presenceInfo xmlns:p15="http://schemas.microsoft.com/office/powerpoint/2012/main" userId="9c18e7672c20628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8" d="100"/>
          <a:sy n="68" d="100"/>
        </p:scale>
        <p:origin x="64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3572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4FB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233136"/>
            <a:ext cx="7627382" cy="213812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589C9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AI/ML for Breast Cancer </a:t>
            </a:r>
            <a:r>
              <a:rPr lang="en-US" sz="4450" b="1" dirty="0">
                <a:solidFill>
                  <a:srgbClr val="2589C9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Prediction:</a:t>
            </a:r>
            <a:r>
              <a:rPr lang="en-US" sz="4450" b="1" dirty="0">
                <a:solidFill>
                  <a:srgbClr val="2E3C4E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Improving Early </a:t>
            </a:r>
            <a:r>
              <a:rPr lang="en-US" sz="4450" b="1" dirty="0" err="1">
                <a:solidFill>
                  <a:srgbClr val="2E3C4E"/>
                </a:solidFill>
                <a:highlight>
                  <a:srgbClr val="000000"/>
                </a:highlight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DetectionSS</a:t>
            </a:r>
            <a:endParaRPr lang="en-US" sz="4450" dirty="0">
              <a:highlight>
                <a:srgbClr val="000000"/>
              </a:highlight>
            </a:endParaRPr>
          </a:p>
        </p:txBody>
      </p:sp>
      <p:sp>
        <p:nvSpPr>
          <p:cNvPr id="4" name="Text 1"/>
          <p:cNvSpPr/>
          <p:nvPr/>
        </p:nvSpPr>
        <p:spPr>
          <a:xfrm>
            <a:off x="758309" y="4696182"/>
            <a:ext cx="7627382" cy="3273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Leveraging Artificial Intelligence and Machine Learning to enhance the accuracy and efficiency of breast cancer diagnosis.    </a:t>
            </a:r>
          </a:p>
          <a:p>
            <a:pPr marL="0" indent="0" algn="ctr">
              <a:lnSpc>
                <a:spcPts val="3400"/>
              </a:lnSpc>
              <a:buNone/>
            </a:pPr>
            <a:endParaRPr lang="en-US" sz="21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endParaRPr lang="en-US" sz="2100" dirty="0">
              <a:solidFill>
                <a:srgbClr val="384653"/>
              </a:solidFill>
              <a:latin typeface="Montserrat" pitchFamily="34" charset="0"/>
              <a:ea typeface="Montserrat" pitchFamily="34" charset="-122"/>
              <a:cs typeface="Montserrat" pitchFamily="34" charset="-120"/>
            </a:endParaRPr>
          </a:p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          -SINGIREDDI MADHURI                                                                  </a:t>
            </a:r>
          </a:p>
          <a:p>
            <a:pPr marL="0" indent="0" algn="ctr">
              <a:lnSpc>
                <a:spcPts val="3400"/>
              </a:lnSpc>
              <a:buNone/>
            </a:pPr>
            <a:r>
              <a:rPr lang="en-US" sz="21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                                              ROLL</a:t>
            </a: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.NO</a:t>
            </a:r>
            <a:r>
              <a:rPr lang="en-US" sz="210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.322129512054</a:t>
            </a:r>
            <a:endParaRPr lang="en-US" sz="21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8484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01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3068360"/>
            <a:ext cx="4226838" cy="3048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8309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Critical Need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Understanding the challenge in current diagnostic practices.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5201722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02</a:t>
            </a:r>
            <a:endParaRPr lang="en-US" sz="17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722" y="3068360"/>
            <a:ext cx="4226838" cy="3048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01722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AI/ML Solution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201722" y="3723680"/>
            <a:ext cx="4226838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How technology can provide consistent, reliable diagnostic support.</a:t>
            </a:r>
            <a:endParaRPr lang="en-US" sz="1700" dirty="0"/>
          </a:p>
        </p:txBody>
      </p:sp>
      <p:sp>
        <p:nvSpPr>
          <p:cNvPr id="11" name="Text 7"/>
          <p:cNvSpPr/>
          <p:nvPr/>
        </p:nvSpPr>
        <p:spPr>
          <a:xfrm>
            <a:off x="9645134" y="2730818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03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134" y="3068360"/>
            <a:ext cx="4226957" cy="3048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645134" y="3237548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Approach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645134" y="3723680"/>
            <a:ext cx="422695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Exploring the features and methodology of our system.</a:t>
            </a:r>
            <a:endParaRPr lang="en-US" sz="1700" dirty="0"/>
          </a:p>
        </p:txBody>
      </p:sp>
      <p:sp>
        <p:nvSpPr>
          <p:cNvPr id="15" name="Text 10"/>
          <p:cNvSpPr/>
          <p:nvPr/>
        </p:nvSpPr>
        <p:spPr>
          <a:xfrm>
            <a:off x="758309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04</a:t>
            </a:r>
            <a:endParaRPr lang="en-US" sz="17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5111948"/>
            <a:ext cx="6448544" cy="3048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58309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Expected Impact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758309" y="5788938"/>
            <a:ext cx="644854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potential to transform patient outcomes and healthcare delivery.</a:t>
            </a:r>
            <a:endParaRPr lang="en-US" sz="1700" dirty="0"/>
          </a:p>
        </p:txBody>
      </p:sp>
      <p:sp>
        <p:nvSpPr>
          <p:cNvPr id="19" name="Text 13"/>
          <p:cNvSpPr/>
          <p:nvPr/>
        </p:nvSpPr>
        <p:spPr>
          <a:xfrm>
            <a:off x="7423428" y="4796076"/>
            <a:ext cx="216575" cy="2707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Barlow Light" pitchFamily="34" charset="0"/>
                <a:ea typeface="Barlow Light" pitchFamily="34" charset="-122"/>
                <a:cs typeface="Barlow Light" pitchFamily="34" charset="-120"/>
              </a:rPr>
              <a:t>05</a:t>
            </a:r>
            <a:endParaRPr lang="en-US" sz="1700" dirty="0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3428" y="5133618"/>
            <a:ext cx="6448663" cy="3048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423428" y="530280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Team &amp; Collaboration</a:t>
            </a:r>
            <a:endParaRPr lang="en-US" sz="2200" dirty="0"/>
          </a:p>
        </p:txBody>
      </p:sp>
      <p:sp>
        <p:nvSpPr>
          <p:cNvPr id="22" name="Text 15"/>
          <p:cNvSpPr/>
          <p:nvPr/>
        </p:nvSpPr>
        <p:spPr>
          <a:xfrm>
            <a:off x="7423428" y="5788938"/>
            <a:ext cx="6448663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Meet the researchers driving this innovation.</a:t>
            </a:r>
            <a:endParaRPr lang="en-US" sz="1700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7701AE-A8EC-605C-51C5-083E8EEC48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01166" y="6843248"/>
            <a:ext cx="1829234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404223"/>
            <a:ext cx="1006804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Challenge: Subjectivity in Diagnosis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36758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Breast cancer remains a leading cause of mortality among women globally. Early and accurate detection is paramount for successful treatment and improving survival rates.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3871793"/>
            <a:ext cx="697468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Fine Needle Aspiration (FNA) cytology is a vital diagnostic tool. However, its interpretation by pathologists is often subjective and labor-intensive, leading to potential inconsistencies.</a:t>
            </a:r>
            <a:endParaRPr lang="en-US" sz="17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248" y="2685574"/>
            <a:ext cx="5610344" cy="38959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C0B38-D520-BAC6-DC86-6712A08BA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43727" y="6886388"/>
            <a:ext cx="1886673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358271"/>
            <a:ext cx="784538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Limitations of Current Methods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3504248"/>
            <a:ext cx="4226838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29" y="3504248"/>
            <a:ext cx="121920" cy="236708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96804" y="375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Manual Interpretation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96804" y="4237434"/>
            <a:ext cx="36412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FNA analysis heavily relies on individual pathologist expertise, leading to variability in diagnosis.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3504248"/>
            <a:ext cx="4226838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242" y="3504248"/>
            <a:ext cx="121920" cy="236708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540216" y="3751302"/>
            <a:ext cx="3238857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Time-Consuming Process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540216" y="4237434"/>
            <a:ext cx="36412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manual review of slides is often slow, potentially delaying crucial treatment decisions for patients.</a:t>
            </a:r>
            <a:endParaRPr lang="en-US" sz="1700" dirty="0"/>
          </a:p>
        </p:txBody>
      </p:sp>
      <p:sp>
        <p:nvSpPr>
          <p:cNvPr id="11" name="Shape 7"/>
          <p:cNvSpPr/>
          <p:nvPr/>
        </p:nvSpPr>
        <p:spPr>
          <a:xfrm>
            <a:off x="9645134" y="3504248"/>
            <a:ext cx="4226957" cy="2367082"/>
          </a:xfrm>
          <a:prstGeom prst="roundRect">
            <a:avLst>
              <a:gd name="adj" fmla="val 6181"/>
            </a:avLst>
          </a:prstGeom>
          <a:solidFill>
            <a:srgbClr val="F4FBFF"/>
          </a:solidFill>
          <a:ln w="30480">
            <a:solidFill>
              <a:srgbClr val="BACFDD"/>
            </a:solidFill>
            <a:prstDash val="solid"/>
          </a:ln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654" y="3504248"/>
            <a:ext cx="121920" cy="236708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983629" y="375130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Risk of Error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9983629" y="4237434"/>
            <a:ext cx="364140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Human error, exacerbated by workload and fatigue, can result in misdiagnosis or delayed treatment.</a:t>
            </a:r>
            <a:endParaRPr lang="en-US" sz="17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99E8BF3-3829-F8E4-B216-EC9FD5664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50800" y="6886388"/>
            <a:ext cx="187960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237279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AI/ML Solution: A Diagnostic Aid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123134"/>
            <a:ext cx="7627382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propose an Artificial Intelligence and Machine Learning-based system to classify breast tumors. This system learns from complex medical datasets, offering consistent, fast, and reliable diagnostic support.</a:t>
            </a:r>
            <a:endParaRPr lang="en-US" sz="21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A4BBB5-A60F-0A17-EC34-E8C52E8C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8720" y="6894921"/>
            <a:ext cx="201168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41978"/>
            <a:ext cx="10053757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Technical Approach: Feature Extraction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823329"/>
            <a:ext cx="4928235" cy="36205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222802" y="2774513"/>
            <a:ext cx="76567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Our system focuses on key cytological features from FNA samples to differentiate between benign and malignant tumors. These features are quantifiable and crucial for accurate classification.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22802" y="4009549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Clump Thickness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6222802" y="4431983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 Shape Uniformity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6222802" y="4854416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Cell Size Uniformity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6222802" y="5276850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Mitosis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222802" y="5699284"/>
            <a:ext cx="765679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Marginal Adhesion</a:t>
            </a:r>
            <a:endParaRPr lang="en-US" sz="17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DFD2F-6760-CF8A-337A-4DE8152279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20320" y="6886388"/>
            <a:ext cx="1910080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914" y="359688"/>
            <a:ext cx="5357336" cy="4304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Machine Learning for Classification</a:t>
            </a:r>
            <a:endParaRPr lang="en-US" sz="2700" dirty="0"/>
          </a:p>
        </p:txBody>
      </p:sp>
      <p:sp>
        <p:nvSpPr>
          <p:cNvPr id="3" name="Text 1"/>
          <p:cNvSpPr/>
          <p:nvPr/>
        </p:nvSpPr>
        <p:spPr>
          <a:xfrm>
            <a:off x="457914" y="1051679"/>
            <a:ext cx="13714571" cy="523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system employs advanced machine learning algorithms trained on a diverse dataset of FNA samples. These algorithms learn intricate patterns and correlations, enabling highly accurate tumor classification.</a:t>
            </a:r>
            <a:endParaRPr lang="en-US" sz="12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14" y="1733814"/>
            <a:ext cx="13714571" cy="7518797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643563" y="9271516"/>
            <a:ext cx="130731" cy="130731"/>
          </a:xfrm>
          <a:prstGeom prst="roundRect">
            <a:avLst>
              <a:gd name="adj" fmla="val 13989"/>
            </a:avLst>
          </a:prstGeom>
          <a:solidFill>
            <a:srgbClr val="0C2C41"/>
          </a:solidFill>
          <a:ln/>
        </p:spPr>
      </p:sp>
      <p:sp>
        <p:nvSpPr>
          <p:cNvPr id="6" name="Text 3"/>
          <p:cNvSpPr/>
          <p:nvPr/>
        </p:nvSpPr>
        <p:spPr>
          <a:xfrm>
            <a:off x="5835253" y="9271516"/>
            <a:ext cx="1403747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Benign (AI Predicted)</a:t>
            </a:r>
            <a:endParaRPr lang="en-US" sz="1000" dirty="0"/>
          </a:p>
        </p:txBody>
      </p:sp>
      <p:sp>
        <p:nvSpPr>
          <p:cNvPr id="7" name="Shape 4"/>
          <p:cNvSpPr/>
          <p:nvPr/>
        </p:nvSpPr>
        <p:spPr>
          <a:xfrm>
            <a:off x="7391400" y="9271516"/>
            <a:ext cx="130731" cy="130731"/>
          </a:xfrm>
          <a:prstGeom prst="roundRect">
            <a:avLst>
              <a:gd name="adj" fmla="val 13989"/>
            </a:avLst>
          </a:prstGeom>
          <a:solidFill>
            <a:srgbClr val="2994D8"/>
          </a:solidFill>
          <a:ln/>
        </p:spPr>
      </p:sp>
      <p:sp>
        <p:nvSpPr>
          <p:cNvPr id="8" name="Text 5"/>
          <p:cNvSpPr/>
          <p:nvPr/>
        </p:nvSpPr>
        <p:spPr>
          <a:xfrm>
            <a:off x="7583091" y="9271516"/>
            <a:ext cx="1593533" cy="130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Malignant (AI Predicted)</a:t>
            </a: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57914" y="9549527"/>
            <a:ext cx="13714571" cy="2093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visualization demonstrates an example distribution of predicted tumor types, showcasing the system's classification capabilities.</a:t>
            </a:r>
            <a:endParaRPr lang="en-US" sz="1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780475-8ECE-6889-369F-D63B90EE2E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8532" y="6886388"/>
            <a:ext cx="2071868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0381"/>
            <a:ext cx="848046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Anticipated Impact on Healthcare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58309" y="2611279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2580799"/>
            <a:ext cx="6448544" cy="121920"/>
          </a:xfrm>
          <a:prstGeom prst="rect">
            <a:avLst/>
          </a:prstGeom>
        </p:spPr>
      </p:pic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2286357"/>
            <a:ext cx="649962" cy="649962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2565" y="2448878"/>
            <a:ext cx="259913" cy="324922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005364" y="315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Enhanced Speed</a:t>
            </a:r>
            <a:endParaRPr lang="en-US" sz="2200" dirty="0"/>
          </a:p>
        </p:txBody>
      </p:sp>
      <p:sp>
        <p:nvSpPr>
          <p:cNvPr id="8" name="Text 3"/>
          <p:cNvSpPr/>
          <p:nvPr/>
        </p:nvSpPr>
        <p:spPr>
          <a:xfrm>
            <a:off x="1005364" y="3639026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Significantly reduces diagnostic turnaround time, leading to quicker patient management.</a:t>
            </a:r>
            <a:endParaRPr lang="en-US" sz="1700" dirty="0"/>
          </a:p>
        </p:txBody>
      </p:sp>
      <p:sp>
        <p:nvSpPr>
          <p:cNvPr id="9" name="Shape 4"/>
          <p:cNvSpPr/>
          <p:nvPr/>
        </p:nvSpPr>
        <p:spPr>
          <a:xfrm>
            <a:off x="7423428" y="2611279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2580799"/>
            <a:ext cx="6448663" cy="121920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2286357"/>
            <a:ext cx="649962" cy="649962"/>
          </a:xfrm>
          <a:prstGeom prst="rect">
            <a:avLst/>
          </a:prstGeom>
        </p:spPr>
      </p:pic>
      <p:pic>
        <p:nvPicPr>
          <p:cNvPr id="1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7803" y="2448878"/>
            <a:ext cx="259913" cy="324922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670483" y="315289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Improved Accuracy</a:t>
            </a:r>
            <a:endParaRPr lang="en-US" sz="2200" dirty="0"/>
          </a:p>
        </p:txBody>
      </p:sp>
      <p:sp>
        <p:nvSpPr>
          <p:cNvPr id="14" name="Text 6"/>
          <p:cNvSpPr/>
          <p:nvPr/>
        </p:nvSpPr>
        <p:spPr>
          <a:xfrm>
            <a:off x="7670483" y="3639026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Minimizes human error, offering more consistent and reliable diagnostic results.</a:t>
            </a:r>
            <a:endParaRPr lang="en-US" sz="1700" dirty="0"/>
          </a:p>
        </p:txBody>
      </p:sp>
      <p:sp>
        <p:nvSpPr>
          <p:cNvPr id="15" name="Shape 7"/>
          <p:cNvSpPr/>
          <p:nvPr/>
        </p:nvSpPr>
        <p:spPr>
          <a:xfrm>
            <a:off x="758309" y="5120997"/>
            <a:ext cx="6448544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5090517"/>
            <a:ext cx="6448544" cy="121920"/>
          </a:xfrm>
          <a:prstGeom prst="rect">
            <a:avLst/>
          </a:prstGeom>
        </p:spPr>
      </p:pic>
      <p:pic>
        <p:nvPicPr>
          <p:cNvPr id="17" name="Image 7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540" y="4796076"/>
            <a:ext cx="649962" cy="649962"/>
          </a:xfrm>
          <a:prstGeom prst="rect">
            <a:avLst/>
          </a:prstGeom>
        </p:spPr>
      </p:pic>
      <p:pic>
        <p:nvPicPr>
          <p:cNvPr id="18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2565" y="4958596"/>
            <a:ext cx="259913" cy="324922"/>
          </a:xfrm>
          <a:prstGeom prst="rect">
            <a:avLst/>
          </a:prstGeom>
        </p:spPr>
      </p:pic>
      <p:sp>
        <p:nvSpPr>
          <p:cNvPr id="19" name="Text 8"/>
          <p:cNvSpPr/>
          <p:nvPr/>
        </p:nvSpPr>
        <p:spPr>
          <a:xfrm>
            <a:off x="1005364" y="5662613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Wider Accessibility</a:t>
            </a:r>
            <a:endParaRPr lang="en-US" sz="2200" dirty="0"/>
          </a:p>
        </p:txBody>
      </p:sp>
      <p:sp>
        <p:nvSpPr>
          <p:cNvPr id="20" name="Text 9"/>
          <p:cNvSpPr/>
          <p:nvPr/>
        </p:nvSpPr>
        <p:spPr>
          <a:xfrm>
            <a:off x="1005364" y="6148745"/>
            <a:ext cx="595443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Provides advanced diagnostic capabilities, particularly beneficial for resource-limited regions.</a:t>
            </a:r>
            <a:endParaRPr lang="en-US" sz="1700" dirty="0"/>
          </a:p>
        </p:txBody>
      </p:sp>
      <p:sp>
        <p:nvSpPr>
          <p:cNvPr id="21" name="Shape 10"/>
          <p:cNvSpPr/>
          <p:nvPr/>
        </p:nvSpPr>
        <p:spPr>
          <a:xfrm>
            <a:off x="7423428" y="5120997"/>
            <a:ext cx="6448663" cy="1968222"/>
          </a:xfrm>
          <a:prstGeom prst="roundRect">
            <a:avLst>
              <a:gd name="adj" fmla="val 7433"/>
            </a:avLst>
          </a:prstGeom>
          <a:solidFill>
            <a:srgbClr val="F4FBFF"/>
          </a:solidFill>
          <a:ln/>
        </p:spPr>
      </p:sp>
      <p:pic>
        <p:nvPicPr>
          <p:cNvPr id="22" name="Image 9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428" y="5090517"/>
            <a:ext cx="6448663" cy="121920"/>
          </a:xfrm>
          <a:prstGeom prst="rect">
            <a:avLst/>
          </a:prstGeom>
        </p:spPr>
      </p:pic>
      <p:pic>
        <p:nvPicPr>
          <p:cNvPr id="23" name="Image 1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2778" y="4796076"/>
            <a:ext cx="649962" cy="649962"/>
          </a:xfrm>
          <a:prstGeom prst="rect">
            <a:avLst/>
          </a:prstGeom>
        </p:spPr>
      </p:pic>
      <p:pic>
        <p:nvPicPr>
          <p:cNvPr id="24" name="Image 11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17803" y="4958596"/>
            <a:ext cx="259913" cy="324922"/>
          </a:xfrm>
          <a:prstGeom prst="rect">
            <a:avLst/>
          </a:prstGeom>
        </p:spPr>
      </p:pic>
      <p:sp>
        <p:nvSpPr>
          <p:cNvPr id="25" name="Text 11"/>
          <p:cNvSpPr/>
          <p:nvPr/>
        </p:nvSpPr>
        <p:spPr>
          <a:xfrm>
            <a:off x="7670483" y="5662613"/>
            <a:ext cx="312146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Better Patient Outcomes</a:t>
            </a:r>
            <a:endParaRPr lang="en-US" sz="2200" dirty="0"/>
          </a:p>
        </p:txBody>
      </p:sp>
      <p:sp>
        <p:nvSpPr>
          <p:cNvPr id="26" name="Text 12"/>
          <p:cNvSpPr/>
          <p:nvPr/>
        </p:nvSpPr>
        <p:spPr>
          <a:xfrm>
            <a:off x="7670483" y="6148745"/>
            <a:ext cx="595455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Supports earlier and more precise treatment decisions, ultimately saving lives.</a:t>
            </a:r>
            <a:endParaRPr lang="en-US" sz="17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6D76016-0EED-BBD2-DD60-63DAA505D0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872286" y="6886388"/>
            <a:ext cx="1667108" cy="13432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047631"/>
            <a:ext cx="75529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Our Dedicated Research Team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280166"/>
            <a:ext cx="6292572" cy="2166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1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is a collaborative effort, guided by our faculty mentor and driven by a passionate team of engineering students. Our diverse expertise ensures a comprehensive approach to this critical challenge.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1083231" y="4690824"/>
            <a:ext cx="596765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"By blending AI/ML with medical diagnostics, we aim to empower healthcare professionals with tools that significantly improve patient care."</a:t>
            </a:r>
            <a:endParaRPr lang="en-US" sz="1700" dirty="0"/>
          </a:p>
        </p:txBody>
      </p:sp>
      <p:sp>
        <p:nvSpPr>
          <p:cNvPr id="5" name="Shape 3"/>
          <p:cNvSpPr/>
          <p:nvPr/>
        </p:nvSpPr>
        <p:spPr>
          <a:xfrm>
            <a:off x="758309" y="4690824"/>
            <a:ext cx="30480" cy="1040130"/>
          </a:xfrm>
          <a:prstGeom prst="rect">
            <a:avLst/>
          </a:prstGeom>
          <a:solidFill>
            <a:srgbClr val="75BAE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7139" y="2328982"/>
            <a:ext cx="6292572" cy="46092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09BA32-37C8-B5F4-866C-D86284FCC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6655" y="6938249"/>
            <a:ext cx="2043745" cy="134321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502</Words>
  <Application>Microsoft Office PowerPoint</Application>
  <PresentationFormat>Custom</PresentationFormat>
  <Paragraphs>67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Barlow Bold</vt:lpstr>
      <vt:lpstr>Arial</vt:lpstr>
      <vt:lpstr>Montserrat</vt:lpstr>
      <vt:lpstr>Barlow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Niharika</dc:creator>
  <cp:lastModifiedBy>niharika appikonda</cp:lastModifiedBy>
  <cp:revision>6</cp:revision>
  <dcterms:created xsi:type="dcterms:W3CDTF">2025-09-15T05:24:12Z</dcterms:created>
  <dcterms:modified xsi:type="dcterms:W3CDTF">2025-09-26T16:08:10Z</dcterms:modified>
</cp:coreProperties>
</file>